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256" r:id="rId2"/>
    <p:sldId id="272" r:id="rId3"/>
    <p:sldId id="260" r:id="rId4"/>
    <p:sldId id="303" r:id="rId5"/>
    <p:sldId id="261" r:id="rId6"/>
    <p:sldId id="266" r:id="rId7"/>
    <p:sldId id="275" r:id="rId8"/>
    <p:sldId id="257" r:id="rId9"/>
    <p:sldId id="269" r:id="rId10"/>
    <p:sldId id="304" r:id="rId11"/>
    <p:sldId id="305" r:id="rId12"/>
    <p:sldId id="311" r:id="rId13"/>
    <p:sldId id="306" r:id="rId14"/>
    <p:sldId id="293" r:id="rId15"/>
    <p:sldId id="328" r:id="rId16"/>
    <p:sldId id="319" r:id="rId17"/>
    <p:sldId id="320" r:id="rId18"/>
    <p:sldId id="323" r:id="rId19"/>
    <p:sldId id="324" r:id="rId20"/>
    <p:sldId id="325" r:id="rId21"/>
    <p:sldId id="294" r:id="rId22"/>
    <p:sldId id="321" r:id="rId23"/>
    <p:sldId id="307" r:id="rId24"/>
    <p:sldId id="313" r:id="rId25"/>
    <p:sldId id="314" r:id="rId26"/>
    <p:sldId id="315" r:id="rId27"/>
    <p:sldId id="317" r:id="rId28"/>
    <p:sldId id="318" r:id="rId29"/>
    <p:sldId id="316" r:id="rId30"/>
    <p:sldId id="327" r:id="rId31"/>
    <p:sldId id="296" r:id="rId32"/>
    <p:sldId id="336" r:id="rId33"/>
    <p:sldId id="331" r:id="rId34"/>
    <p:sldId id="332" r:id="rId35"/>
    <p:sldId id="333" r:id="rId36"/>
    <p:sldId id="334" r:id="rId37"/>
    <p:sldId id="335" r:id="rId38"/>
    <p:sldId id="338" r:id="rId39"/>
    <p:sldId id="339" r:id="rId40"/>
    <p:sldId id="340" r:id="rId41"/>
    <p:sldId id="337" r:id="rId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9B5EF91-A1AC-4D6E-B194-8E41BCC58D91}">
          <p14:sldIdLst>
            <p14:sldId id="256"/>
            <p14:sldId id="272"/>
            <p14:sldId id="260"/>
            <p14:sldId id="303"/>
            <p14:sldId id="261"/>
            <p14:sldId id="266"/>
            <p14:sldId id="275"/>
            <p14:sldId id="257"/>
            <p14:sldId id="269"/>
            <p14:sldId id="304"/>
            <p14:sldId id="305"/>
            <p14:sldId id="311"/>
            <p14:sldId id="306"/>
            <p14:sldId id="293"/>
            <p14:sldId id="328"/>
            <p14:sldId id="319"/>
            <p14:sldId id="320"/>
            <p14:sldId id="323"/>
            <p14:sldId id="324"/>
            <p14:sldId id="325"/>
          </p14:sldIdLst>
        </p14:section>
        <p14:section name="Untitled Section" id="{0293EC42-055A-4397-934D-98BA0D2BDE88}">
          <p14:sldIdLst>
            <p14:sldId id="294"/>
            <p14:sldId id="321"/>
            <p14:sldId id="307"/>
            <p14:sldId id="313"/>
            <p14:sldId id="314"/>
            <p14:sldId id="315"/>
            <p14:sldId id="317"/>
            <p14:sldId id="318"/>
            <p14:sldId id="316"/>
            <p14:sldId id="327"/>
            <p14:sldId id="296"/>
            <p14:sldId id="336"/>
            <p14:sldId id="331"/>
            <p14:sldId id="332"/>
            <p14:sldId id="333"/>
            <p14:sldId id="334"/>
            <p14:sldId id="335"/>
            <p14:sldId id="338"/>
            <p14:sldId id="339"/>
            <p14:sldId id="340"/>
            <p14:sldId id="3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1" autoAdjust="0"/>
    <p:restoredTop sz="86023" autoAdjust="0"/>
  </p:normalViewPr>
  <p:slideViewPr>
    <p:cSldViewPr>
      <p:cViewPr varScale="1">
        <p:scale>
          <a:sx n="86" d="100"/>
          <a:sy n="86" d="100"/>
        </p:scale>
        <p:origin x="33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80847B-FEB0-45EB-9024-23CB6F64D289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6E2B559-C96B-4513-A34D-54F408BA95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165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26CD25-4ABA-445A-8417-672B39B7EE9F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996AEC6-3D4A-4922-B359-6D35E8FF6A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7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6AEC6-3D4A-4922-B359-6D35E8FF6A8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122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6AEC6-3D4A-4922-B359-6D35E8FF6A8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629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6AEC6-3D4A-4922-B359-6D35E8FF6A8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973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Done in 3 phases.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6AEC6-3D4A-4922-B359-6D35E8FF6A8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124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6AEC6-3D4A-4922-B359-6D35E8FF6A8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595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6AEC6-3D4A-4922-B359-6D35E8FF6A8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794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6AEC6-3D4A-4922-B359-6D35E8FF6A8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303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6AEC6-3D4A-4922-B359-6D35E8FF6A8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011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6AEC6-3D4A-4922-B359-6D35E8FF6A8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11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6AEC6-3D4A-4922-B359-6D35E8FF6A8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757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6AEC6-3D4A-4922-B359-6D35E8FF6A8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95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6AEC6-3D4A-4922-B359-6D35E8FF6A8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287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6AEC6-3D4A-4922-B359-6D35E8FF6A8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10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6AEC6-3D4A-4922-B359-6D35E8FF6A8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21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5A5E-165B-4402-9839-3FBE39AEA554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182880" indent="0" algn="l">
              <a:buNone/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5A5E-165B-4402-9839-3FBE39AEA554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5A5E-165B-4402-9839-3FBE39AEA554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5A5E-165B-4402-9839-3FBE39AEA554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5A5E-165B-4402-9839-3FBE39AEA554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5A5E-165B-4402-9839-3FBE39AEA554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5A5E-165B-4402-9839-3FBE39AEA554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5A5E-165B-4402-9839-3FBE39AEA554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5A5E-165B-4402-9839-3FBE39AEA554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5A5E-165B-4402-9839-3FBE39AEA554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5A5E-165B-4402-9839-3FBE39AEA554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3BC5A5E-165B-4402-9839-3FBE39AEA554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326359384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0086" y="5181600"/>
            <a:ext cx="5637010" cy="882119"/>
          </a:xfrm>
        </p:spPr>
        <p:txBody>
          <a:bodyPr/>
          <a:lstStyle/>
          <a:p>
            <a:r>
              <a:rPr lang="en-US" dirty="0"/>
              <a:t>Marc Thalacker</a:t>
            </a:r>
          </a:p>
          <a:p>
            <a:r>
              <a:rPr lang="en-US" dirty="0"/>
              <a:t>Three Sisters Irrigation District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ffectLst>
                  <a:reflection blurRad="6350" stA="45000" endPos="0" dir="5400000" sy="-100000" algn="bl" rotWithShape="0"/>
                </a:effectLst>
              </a:rPr>
              <a:t>Cooperation &amp; Collaboration</a:t>
            </a:r>
            <a:endParaRPr lang="en-US" sz="2200" dirty="0">
              <a:solidFill>
                <a:schemeClr val="tx2"/>
              </a:solidFill>
              <a:effectLst>
                <a:reflection blurRad="6350" stA="45000" endPos="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3831848"/>
            <a:ext cx="7086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How a Little Central Oregon Irrigation District</a:t>
            </a:r>
          </a:p>
          <a:p>
            <a:pPr algn="ctr"/>
            <a:r>
              <a:rPr lang="en-US" sz="2600" dirty="0"/>
              <a:t>Got to See a Miracle Happen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663" y="290209"/>
            <a:ext cx="2999127" cy="132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58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599" y="3810000"/>
            <a:ext cx="3581400" cy="2590800"/>
          </a:xfrm>
        </p:spPr>
        <p:txBody>
          <a:bodyPr/>
          <a:lstStyle/>
          <a:p>
            <a:r>
              <a:rPr lang="en-US" dirty="0">
                <a:effectLst/>
              </a:rPr>
              <a:t>Headwall for Fish Screen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3474"/>
            <a:ext cx="4800599" cy="3200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3474"/>
            <a:ext cx="42672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43468"/>
            <a:ext cx="4800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66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00" y="4419600"/>
            <a:ext cx="3810000" cy="1143000"/>
          </a:xfrm>
        </p:spPr>
        <p:txBody>
          <a:bodyPr/>
          <a:lstStyle/>
          <a:p>
            <a:r>
              <a:rPr lang="en-US" dirty="0">
                <a:effectLst/>
              </a:rPr>
              <a:t>Restoration Construction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04800"/>
            <a:ext cx="4800600" cy="3200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48006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4800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06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28600"/>
            <a:ext cx="6875711" cy="5065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200" y="5738949"/>
            <a:ext cx="6512511" cy="1143000"/>
          </a:xfrm>
        </p:spPr>
        <p:txBody>
          <a:bodyPr/>
          <a:lstStyle/>
          <a:p>
            <a:r>
              <a:rPr lang="en-US" dirty="0">
                <a:effectLst/>
              </a:rPr>
              <a:t>How it Works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6571" y="5345668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farmerscreen.org</a:t>
            </a:r>
          </a:p>
        </p:txBody>
      </p:sp>
    </p:spTree>
    <p:extLst>
      <p:ext uri="{BB962C8B-B14F-4D97-AF65-F5344CB8AC3E}">
        <p14:creationId xmlns:p14="http://schemas.microsoft.com/office/powerpoint/2010/main" val="886752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6"/>
          <a:stretch/>
        </p:blipFill>
        <p:spPr>
          <a:xfrm>
            <a:off x="0" y="3505200"/>
            <a:ext cx="4253023" cy="3200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505200"/>
            <a:ext cx="4800600" cy="32004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4800600" cy="32004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24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99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amela\Desktop\Fish Screen-w600-h4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"/>
          <a:stretch/>
        </p:blipFill>
        <p:spPr bwMode="auto">
          <a:xfrm>
            <a:off x="228600" y="152400"/>
            <a:ext cx="8686800" cy="559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715000"/>
            <a:ext cx="6741111" cy="1143000"/>
          </a:xfrm>
        </p:spPr>
        <p:txBody>
          <a:bodyPr/>
          <a:lstStyle/>
          <a:p>
            <a:r>
              <a:rPr lang="en-US" dirty="0">
                <a:effectLst/>
              </a:rPr>
              <a:t> Completed Fish Screen</a:t>
            </a:r>
          </a:p>
        </p:txBody>
      </p:sp>
    </p:spTree>
    <p:extLst>
      <p:ext uri="{BB962C8B-B14F-4D97-AF65-F5344CB8AC3E}">
        <p14:creationId xmlns:p14="http://schemas.microsoft.com/office/powerpoint/2010/main" val="1806701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52399"/>
            <a:ext cx="8067210" cy="5384863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5098" y="5715000"/>
            <a:ext cx="7956817" cy="1143000"/>
          </a:xfrm>
        </p:spPr>
        <p:txBody>
          <a:bodyPr/>
          <a:lstStyle/>
          <a:p>
            <a:r>
              <a:rPr lang="en-US" sz="4800" dirty="0">
                <a:effectLst/>
              </a:rPr>
              <a:t>No Moving Parts or Power</a:t>
            </a:r>
          </a:p>
        </p:txBody>
      </p:sp>
    </p:spTree>
    <p:extLst>
      <p:ext uri="{BB962C8B-B14F-4D97-AF65-F5344CB8AC3E}">
        <p14:creationId xmlns:p14="http://schemas.microsoft.com/office/powerpoint/2010/main" val="3531948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715000"/>
            <a:ext cx="7010400" cy="1143000"/>
          </a:xfrm>
        </p:spPr>
        <p:txBody>
          <a:bodyPr/>
          <a:lstStyle/>
          <a:p>
            <a:r>
              <a:rPr lang="en-US" dirty="0">
                <a:effectLst/>
              </a:rPr>
              <a:t>Trucks Arrive with HDPE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3"/>
          <a:stretch/>
        </p:blipFill>
        <p:spPr bwMode="auto">
          <a:xfrm>
            <a:off x="685800" y="152400"/>
            <a:ext cx="7696200" cy="540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718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715000"/>
            <a:ext cx="6512511" cy="1143000"/>
          </a:xfrm>
        </p:spPr>
        <p:txBody>
          <a:bodyPr/>
          <a:lstStyle/>
          <a:p>
            <a:r>
              <a:rPr lang="en-US" dirty="0">
                <a:effectLst/>
              </a:rPr>
              <a:t>Double S Turn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"/>
          <a:stretch/>
        </p:blipFill>
        <p:spPr bwMode="auto">
          <a:xfrm>
            <a:off x="609600" y="160387"/>
            <a:ext cx="7848600" cy="563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6295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3"/>
          <a:stretch/>
        </p:blipFill>
        <p:spPr bwMode="auto">
          <a:xfrm>
            <a:off x="685800" y="146835"/>
            <a:ext cx="7620000" cy="549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5715000"/>
            <a:ext cx="792480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effectLst/>
              </a:rPr>
              <a:t>Obstacles</a:t>
            </a:r>
          </a:p>
        </p:txBody>
      </p:sp>
    </p:spTree>
    <p:extLst>
      <p:ext uri="{BB962C8B-B14F-4D97-AF65-F5344CB8AC3E}">
        <p14:creationId xmlns:p14="http://schemas.microsoft.com/office/powerpoint/2010/main" val="3365991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299"/>
            <a:ext cx="7467600" cy="560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5715000"/>
            <a:ext cx="792480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effectLst/>
              </a:rPr>
              <a:t>Highway 20 Bridge</a:t>
            </a:r>
          </a:p>
        </p:txBody>
      </p:sp>
    </p:spTree>
    <p:extLst>
      <p:ext uri="{BB962C8B-B14F-4D97-AF65-F5344CB8AC3E}">
        <p14:creationId xmlns:p14="http://schemas.microsoft.com/office/powerpoint/2010/main" val="1905180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7928" y="4372168"/>
            <a:ext cx="3547872" cy="1143000"/>
          </a:xfrm>
        </p:spPr>
        <p:txBody>
          <a:bodyPr/>
          <a:lstStyle/>
          <a:p>
            <a:r>
              <a:rPr lang="en-US" dirty="0">
                <a:effectLst/>
              </a:rPr>
              <a:t>Open Ditch Liabilities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317863"/>
            <a:ext cx="6400800" cy="2834640"/>
          </a:xfrm>
        </p:spPr>
        <p:txBody>
          <a:bodyPr>
            <a:noAutofit/>
          </a:bodyPr>
          <a:lstStyle/>
          <a:p>
            <a:r>
              <a:rPr lang="en-US" sz="2400" dirty="0"/>
              <a:t>Ditch Loss</a:t>
            </a:r>
          </a:p>
          <a:p>
            <a:r>
              <a:rPr lang="en-US" sz="2400" dirty="0"/>
              <a:t>Pollution</a:t>
            </a:r>
          </a:p>
          <a:p>
            <a:r>
              <a:rPr lang="en-US" sz="2400" dirty="0"/>
              <a:t>Flood Damage</a:t>
            </a:r>
          </a:p>
          <a:p>
            <a:r>
              <a:rPr lang="en-US" sz="2400" baseline="0" dirty="0"/>
              <a:t>Safety</a:t>
            </a:r>
            <a:r>
              <a:rPr lang="en-US" sz="2400" dirty="0"/>
              <a:t> </a:t>
            </a:r>
          </a:p>
          <a:p>
            <a:r>
              <a:rPr lang="en-US" sz="2400" baseline="0" dirty="0"/>
              <a:t>Maintenance Nightmares</a:t>
            </a:r>
          </a:p>
          <a:p>
            <a:r>
              <a:rPr lang="en-US" sz="2400" dirty="0"/>
              <a:t>Operating Inefficiency</a:t>
            </a:r>
            <a:endParaRPr lang="en-US" sz="2400" baseline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800"/>
            <a:ext cx="4046220" cy="3168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13760"/>
            <a:ext cx="3995928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14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391400" cy="554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6700" y="5715000"/>
            <a:ext cx="8610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effectLst/>
              </a:rPr>
              <a:t>ODOT Retires Bridge Over Canal</a:t>
            </a:r>
          </a:p>
        </p:txBody>
      </p:sp>
    </p:spTree>
    <p:extLst>
      <p:ext uri="{BB962C8B-B14F-4D97-AF65-F5344CB8AC3E}">
        <p14:creationId xmlns:p14="http://schemas.microsoft.com/office/powerpoint/2010/main" val="1723550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mela\Desktop\HDPE-w600-h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9366"/>
            <a:ext cx="7835837" cy="521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2342" y="5715000"/>
            <a:ext cx="6512511" cy="1143000"/>
          </a:xfrm>
        </p:spPr>
        <p:txBody>
          <a:bodyPr/>
          <a:lstStyle/>
          <a:p>
            <a:r>
              <a:rPr lang="en-US" dirty="0">
                <a:effectLst/>
              </a:rPr>
              <a:t>Penstock</a:t>
            </a:r>
          </a:p>
        </p:txBody>
      </p:sp>
    </p:spTree>
    <p:extLst>
      <p:ext uri="{BB962C8B-B14F-4D97-AF65-F5344CB8AC3E}">
        <p14:creationId xmlns:p14="http://schemas.microsoft.com/office/powerpoint/2010/main" val="961511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715000"/>
            <a:ext cx="6512511" cy="1143000"/>
          </a:xfrm>
        </p:spPr>
        <p:txBody>
          <a:bodyPr/>
          <a:lstStyle/>
          <a:p>
            <a:r>
              <a:rPr lang="en-US" dirty="0">
                <a:effectLst/>
              </a:rPr>
              <a:t>Keeco</a:t>
            </a:r>
            <a:r>
              <a:rPr lang="en-US" dirty="0">
                <a:solidFill>
                  <a:srgbClr val="FF0000"/>
                </a:solidFill>
                <a:effectLst/>
              </a:rPr>
              <a:t> </a:t>
            </a:r>
            <a:r>
              <a:rPr lang="en-US" dirty="0">
                <a:effectLst/>
              </a:rPr>
              <a:t>Cranes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"/>
            <a:ext cx="8077200" cy="5384800"/>
          </a:xfrm>
        </p:spPr>
      </p:pic>
    </p:spTree>
    <p:extLst>
      <p:ext uri="{BB962C8B-B14F-4D97-AF65-F5344CB8AC3E}">
        <p14:creationId xmlns:p14="http://schemas.microsoft.com/office/powerpoint/2010/main" val="1912075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1" y="4076700"/>
            <a:ext cx="3810000" cy="1143000"/>
          </a:xfrm>
        </p:spPr>
        <p:txBody>
          <a:bodyPr/>
          <a:lstStyle/>
          <a:p>
            <a:r>
              <a:rPr lang="en-US" dirty="0">
                <a:effectLst/>
              </a:rPr>
              <a:t>Penstock at Powerhouse Site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4774"/>
            <a:ext cx="4800600" cy="3200400"/>
          </a:xfrm>
        </p:spPr>
      </p:pic>
      <p:pic>
        <p:nvPicPr>
          <p:cNvPr id="1026" name="Picture 2" descr="P:\PublicPhotos\2011\20110424\_MG_71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4800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81000"/>
            <a:ext cx="4800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92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4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289" y="5715000"/>
            <a:ext cx="6512511" cy="1143000"/>
          </a:xfrm>
        </p:spPr>
        <p:txBody>
          <a:bodyPr/>
          <a:lstStyle/>
          <a:p>
            <a:r>
              <a:rPr lang="en-US" dirty="0">
                <a:effectLst/>
              </a:rPr>
              <a:t>Z-Pipe</a:t>
            </a:r>
          </a:p>
        </p:txBody>
      </p:sp>
    </p:spTree>
    <p:extLst>
      <p:ext uri="{BB962C8B-B14F-4D97-AF65-F5344CB8AC3E}">
        <p14:creationId xmlns:p14="http://schemas.microsoft.com/office/powerpoint/2010/main" val="1707719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/>
          <a:stretch/>
        </p:blipFill>
        <p:spPr>
          <a:xfrm>
            <a:off x="0" y="0"/>
            <a:ext cx="9144000" cy="460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5715000"/>
            <a:ext cx="2590800" cy="1143000"/>
          </a:xfrm>
        </p:spPr>
        <p:txBody>
          <a:bodyPr/>
          <a:lstStyle/>
          <a:p>
            <a:r>
              <a:rPr lang="en-US" dirty="0">
                <a:effectLst/>
              </a:rPr>
              <a:t>Tailrace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14800"/>
            <a:ext cx="309618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8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878977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977" y="5029200"/>
            <a:ext cx="3958046" cy="1143000"/>
          </a:xfrm>
        </p:spPr>
        <p:txBody>
          <a:bodyPr/>
          <a:lstStyle/>
          <a:p>
            <a:r>
              <a:rPr lang="en-US" dirty="0">
                <a:effectLst/>
              </a:rPr>
              <a:t>Embedment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533400"/>
            <a:ext cx="4864494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013"/>
          <a:stretch/>
        </p:blipFill>
        <p:spPr>
          <a:xfrm>
            <a:off x="0" y="533400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56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200400"/>
            <a:ext cx="5029199" cy="2827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778" y="5029200"/>
            <a:ext cx="3426822" cy="1143000"/>
          </a:xfrm>
        </p:spPr>
        <p:txBody>
          <a:bodyPr/>
          <a:lstStyle/>
          <a:p>
            <a:r>
              <a:rPr lang="en-US" dirty="0">
                <a:effectLst/>
              </a:rPr>
              <a:t>Electrical Controls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28599"/>
            <a:ext cx="5029200" cy="2827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7416"/>
            <a:ext cx="2819400" cy="501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02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04800"/>
            <a:ext cx="4878977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0977" y="4572000"/>
            <a:ext cx="3276600" cy="1143000"/>
          </a:xfrm>
        </p:spPr>
        <p:txBody>
          <a:bodyPr/>
          <a:lstStyle/>
          <a:p>
            <a:r>
              <a:rPr lang="en-US" dirty="0">
                <a:effectLst/>
              </a:rPr>
              <a:t>Mechanical Installation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/>
          <a:stretch/>
        </p:blipFill>
        <p:spPr>
          <a:xfrm>
            <a:off x="0" y="304800"/>
            <a:ext cx="4726578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4200"/>
            <a:ext cx="488071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70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5029200"/>
            <a:ext cx="6512511" cy="1143000"/>
          </a:xfrm>
        </p:spPr>
        <p:txBody>
          <a:bodyPr/>
          <a:lstStyle/>
          <a:p>
            <a:r>
              <a:rPr lang="en-US" dirty="0">
                <a:effectLst/>
              </a:rPr>
              <a:t>Powerhouse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81249"/>
            <a:ext cx="4800600" cy="2790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/>
          <a:stretch/>
        </p:blipFill>
        <p:spPr>
          <a:xfrm>
            <a:off x="0" y="123951"/>
            <a:ext cx="4800601" cy="3257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6" r="1561"/>
          <a:stretch/>
        </p:blipFill>
        <p:spPr>
          <a:xfrm>
            <a:off x="4800600" y="123951"/>
            <a:ext cx="4343400" cy="325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84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Old Aging Infrastructure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705" y="270164"/>
            <a:ext cx="4615295" cy="3463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164"/>
            <a:ext cx="4615295" cy="346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18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228599"/>
            <a:ext cx="8839200" cy="5717177"/>
          </a:xfrm>
        </p:spPr>
        <p:txBody>
          <a:bodyPr>
            <a:noAutofit/>
          </a:bodyPr>
          <a:lstStyle/>
          <a:p>
            <a:pPr lvl="0"/>
            <a:r>
              <a:rPr lang="en-US" sz="1900" b="1" dirty="0"/>
              <a:t>Water Conservation – Elimination of existing canal seepage and evaporation. On Farm deliveries increased by 25% when water was short.</a:t>
            </a:r>
            <a:endParaRPr lang="en-US" sz="1900" dirty="0"/>
          </a:p>
          <a:p>
            <a:pPr lvl="0"/>
            <a:r>
              <a:rPr lang="en-US" sz="1900" b="1" dirty="0"/>
              <a:t>Augmented in-stream flows in Whychus Creek benefits </a:t>
            </a:r>
            <a:r>
              <a:rPr lang="en-US" sz="1900" b="1" dirty="0" err="1"/>
              <a:t>Redband</a:t>
            </a:r>
            <a:r>
              <a:rPr lang="en-US" sz="1900" b="1" dirty="0"/>
              <a:t> and Bull Trout, Chinook and Steelhead. Completion brings 35 cfs of protected flow.</a:t>
            </a:r>
            <a:endParaRPr lang="en-US" sz="1900" dirty="0"/>
          </a:p>
          <a:p>
            <a:pPr lvl="0"/>
            <a:r>
              <a:rPr lang="en-US" sz="1900" b="1" dirty="0"/>
              <a:t>Fish Conservation. State of the art Farmer’s Conservation Fish Screen.</a:t>
            </a:r>
            <a:endParaRPr lang="en-US" sz="1900" dirty="0"/>
          </a:p>
          <a:p>
            <a:pPr lvl="0"/>
            <a:r>
              <a:rPr lang="en-US" sz="1900" b="1" dirty="0"/>
              <a:t>Improved control of water in conveyance and delivery system. All 193 farms will be metered.</a:t>
            </a:r>
            <a:endParaRPr lang="en-US" sz="1900" dirty="0"/>
          </a:p>
          <a:p>
            <a:pPr lvl="0"/>
            <a:r>
              <a:rPr lang="en-US" sz="1900" b="1" dirty="0"/>
              <a:t>Reduction of operational losses and safety issues. (Canal Breeching)</a:t>
            </a:r>
            <a:endParaRPr lang="en-US" sz="1900" dirty="0"/>
          </a:p>
          <a:p>
            <a:pPr lvl="0"/>
            <a:r>
              <a:rPr lang="en-US" sz="1900" b="1" dirty="0"/>
              <a:t>Pressurization of delivery to irrigators.</a:t>
            </a:r>
            <a:endParaRPr lang="en-US" sz="1900" dirty="0"/>
          </a:p>
          <a:p>
            <a:pPr lvl="0"/>
            <a:r>
              <a:rPr lang="en-US" sz="1900" b="1" dirty="0"/>
              <a:t>Electrical power conservation. Over 9 million kWh conserved annually.</a:t>
            </a:r>
            <a:endParaRPr lang="en-US" sz="1900" dirty="0"/>
          </a:p>
          <a:p>
            <a:pPr lvl="0"/>
            <a:r>
              <a:rPr lang="en-US" sz="1900" b="1" dirty="0"/>
              <a:t>Three Hydro facilities generating clean, green, renewable energy,  generating 4 million kWh annually.</a:t>
            </a:r>
            <a:endParaRPr lang="en-US" sz="1900" dirty="0"/>
          </a:p>
          <a:p>
            <a:pPr lvl="0"/>
            <a:r>
              <a:rPr lang="en-US" sz="1900" b="1" dirty="0"/>
              <a:t>Increased economic inputs into the local community. Currently TSID’s farmers are spending an additional $1-2 million dollars annually with delivery of pressurized water on farm.</a:t>
            </a:r>
            <a:endParaRPr lang="en-US" sz="1900" dirty="0"/>
          </a:p>
          <a:p>
            <a:pPr lvl="0"/>
            <a:r>
              <a:rPr lang="en-US" sz="1900" b="1" dirty="0"/>
              <a:t>As of 2020 TSID will be carbon neutral with the energy generation, conservation and crops grown.</a:t>
            </a:r>
            <a:endParaRPr lang="en-US" sz="19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76600" y="5715000"/>
            <a:ext cx="5105400" cy="1143000"/>
          </a:xfrm>
        </p:spPr>
        <p:txBody>
          <a:bodyPr/>
          <a:lstStyle/>
          <a:p>
            <a:r>
              <a:rPr lang="en-US" dirty="0">
                <a:effectLst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815686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978" y="5334000"/>
            <a:ext cx="7577646" cy="1752600"/>
          </a:xfrm>
        </p:spPr>
        <p:txBody>
          <a:bodyPr/>
          <a:lstStyle/>
          <a:p>
            <a:pPr algn="ctr"/>
            <a:r>
              <a:rPr lang="en-US" dirty="0">
                <a:effectLst/>
              </a:rPr>
              <a:t>Conceptual Project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25977" y="191574"/>
            <a:ext cx="8001000" cy="2018225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4800" b="1" dirty="0"/>
              <a:t>Net Meter / Micro-Hydro    Demonstration Project</a:t>
            </a:r>
          </a:p>
          <a:p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35" y="2286000"/>
            <a:ext cx="8159931" cy="249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224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F1846-DE85-4BF0-8226-3E58FD27A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4372168"/>
            <a:ext cx="7772400" cy="1800032"/>
          </a:xfrm>
        </p:spPr>
        <p:txBody>
          <a:bodyPr/>
          <a:lstStyle/>
          <a:p>
            <a:pPr algn="ctr"/>
            <a:r>
              <a:rPr lang="en-US" dirty="0">
                <a:effectLst/>
              </a:rPr>
              <a:t>Net Meter/Micro Hydro Demonstration Project</a:t>
            </a:r>
          </a:p>
        </p:txBody>
      </p:sp>
      <p:pic>
        <p:nvPicPr>
          <p:cNvPr id="5" name="Content Placeholder 4" descr="A picture containing building, outdoor, sky, house&#10;&#10;Description automatically generated">
            <a:extLst>
              <a:ext uri="{FF2B5EF4-FFF2-40B4-BE49-F238E27FC236}">
                <a16:creationId xmlns:a16="http://schemas.microsoft.com/office/drawing/2014/main" id="{4F778A95-1599-40F0-BFBB-152977C84C9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3606"/>
            <a:ext cx="6400800" cy="3111500"/>
          </a:xfrm>
        </p:spPr>
      </p:pic>
    </p:spTree>
    <p:extLst>
      <p:ext uri="{BB962C8B-B14F-4D97-AF65-F5344CB8AC3E}">
        <p14:creationId xmlns:p14="http://schemas.microsoft.com/office/powerpoint/2010/main" val="2620077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CA872-3CA8-4144-A19A-3A93AA05F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289" y="4372168"/>
            <a:ext cx="5293311" cy="1143000"/>
          </a:xfrm>
        </p:spPr>
        <p:txBody>
          <a:bodyPr/>
          <a:lstStyle/>
          <a:p>
            <a:pPr algn="ctr"/>
            <a:r>
              <a:rPr lang="en-US" dirty="0">
                <a:effectLst/>
              </a:rPr>
              <a:t>Project</a:t>
            </a:r>
            <a:r>
              <a:rPr lang="en-US" dirty="0"/>
              <a:t> </a:t>
            </a:r>
            <a:r>
              <a:rPr lang="en-US" dirty="0">
                <a:effectLst/>
              </a:rPr>
              <a:t>Funding</a:t>
            </a:r>
          </a:p>
        </p:txBody>
      </p:sp>
      <p:pic>
        <p:nvPicPr>
          <p:cNvPr id="5" name="Content Placeholder 4" descr="Text, whiteboard&#10;&#10;Description automatically generated">
            <a:extLst>
              <a:ext uri="{FF2B5EF4-FFF2-40B4-BE49-F238E27FC236}">
                <a16:creationId xmlns:a16="http://schemas.microsoft.com/office/drawing/2014/main" id="{239E6B28-6A67-44CE-BB0E-3B3F13ECC9C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3606"/>
            <a:ext cx="6400800" cy="3111500"/>
          </a:xfrm>
        </p:spPr>
      </p:pic>
    </p:spTree>
    <p:extLst>
      <p:ext uri="{BB962C8B-B14F-4D97-AF65-F5344CB8AC3E}">
        <p14:creationId xmlns:p14="http://schemas.microsoft.com/office/powerpoint/2010/main" val="3013843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5726-D49D-470F-A101-666DE8670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057762"/>
            <a:ext cx="7924800" cy="1657237"/>
          </a:xfrm>
          <a:noFill/>
        </p:spPr>
        <p:txBody>
          <a:bodyPr/>
          <a:lstStyle/>
          <a:p>
            <a:pPr algn="ctr"/>
            <a:r>
              <a:rPr lang="en-US" dirty="0">
                <a:effectLst/>
              </a:rPr>
              <a:t>150 kW Horizontal</a:t>
            </a:r>
            <a:r>
              <a:rPr lang="en-US" dirty="0"/>
              <a:t> </a:t>
            </a:r>
            <a:r>
              <a:rPr lang="en-US" dirty="0">
                <a:effectLst/>
              </a:rPr>
              <a:t>Francis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Turbine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86B5D2-DE0A-49CE-B4A6-35BBC15CADF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3606"/>
            <a:ext cx="6400800" cy="3111500"/>
          </a:xfrm>
        </p:spPr>
      </p:pic>
    </p:spTree>
    <p:extLst>
      <p:ext uri="{BB962C8B-B14F-4D97-AF65-F5344CB8AC3E}">
        <p14:creationId xmlns:p14="http://schemas.microsoft.com/office/powerpoint/2010/main" val="2969632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322BF9F-B3C2-4A02-A386-CCF601DD8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2209800"/>
            <a:ext cx="3941780" cy="1258493"/>
          </a:xfrm>
        </p:spPr>
        <p:txBody>
          <a:bodyPr/>
          <a:lstStyle/>
          <a:p>
            <a:r>
              <a:rPr lang="en-US" dirty="0"/>
              <a:t> 22.38 kW Vertical Francis Turbine</a:t>
            </a:r>
          </a:p>
        </p:txBody>
      </p:sp>
      <p:pic>
        <p:nvPicPr>
          <p:cNvPr id="5" name="Content Placeholder 4" descr="A picture containing indoor, blue, miller&#10;&#10;Description automatically generated">
            <a:extLst>
              <a:ext uri="{FF2B5EF4-FFF2-40B4-BE49-F238E27FC236}">
                <a16:creationId xmlns:a16="http://schemas.microsoft.com/office/drawing/2014/main" id="{ACFEA636-6D9B-4BCE-A394-52EA1AC48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05" b="2"/>
          <a:stretch/>
        </p:blipFill>
        <p:spPr>
          <a:xfrm rot="5400000">
            <a:off x="4154692" y="1170342"/>
            <a:ext cx="4894730" cy="4017085"/>
          </a:xfrm>
          <a:noFill/>
        </p:spPr>
      </p:pic>
    </p:spTree>
    <p:extLst>
      <p:ext uri="{BB962C8B-B14F-4D97-AF65-F5344CB8AC3E}">
        <p14:creationId xmlns:p14="http://schemas.microsoft.com/office/powerpoint/2010/main" val="33108791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524D26-4260-4B9D-AE1A-9A6F77736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72168"/>
            <a:ext cx="7696200" cy="1572226"/>
          </a:xfrm>
        </p:spPr>
        <p:txBody>
          <a:bodyPr/>
          <a:lstStyle/>
          <a:p>
            <a:pPr algn="ctr"/>
            <a:r>
              <a:rPr lang="en-US" dirty="0">
                <a:effectLst/>
              </a:rPr>
              <a:t>14 kW Reverse Pump</a:t>
            </a:r>
          </a:p>
        </p:txBody>
      </p:sp>
      <p:pic>
        <p:nvPicPr>
          <p:cNvPr id="6" name="Content Placeholder 5" descr="A picture containing wall, projector, dirty, miller&#10;&#10;Description automatically generated">
            <a:extLst>
              <a:ext uri="{FF2B5EF4-FFF2-40B4-BE49-F238E27FC236}">
                <a16:creationId xmlns:a16="http://schemas.microsoft.com/office/drawing/2014/main" id="{024D2C42-1EE2-46AB-A981-77004B46C20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3606"/>
            <a:ext cx="6400800" cy="3111500"/>
          </a:xfrm>
        </p:spPr>
      </p:pic>
    </p:spTree>
    <p:extLst>
      <p:ext uri="{BB962C8B-B14F-4D97-AF65-F5344CB8AC3E}">
        <p14:creationId xmlns:p14="http://schemas.microsoft.com/office/powerpoint/2010/main" val="1893157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02C16-5FBA-40A5-ADD8-B81A2A541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372168"/>
            <a:ext cx="7848600" cy="2257232"/>
          </a:xfrm>
          <a:noFill/>
        </p:spPr>
        <p:txBody>
          <a:bodyPr/>
          <a:lstStyle/>
          <a:p>
            <a:pPr algn="ctr"/>
            <a:r>
              <a:rPr lang="en-US" dirty="0">
                <a:effectLst/>
              </a:rPr>
              <a:t>11.19 kW 2 Nozzle Tangential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 Impulse Pelton</a:t>
            </a:r>
          </a:p>
        </p:txBody>
      </p:sp>
      <p:pic>
        <p:nvPicPr>
          <p:cNvPr id="5" name="Content Placeholder 4" descr="A picture containing wall, blue, appliance, dirty&#10;&#10;Description automatically generated">
            <a:extLst>
              <a:ext uri="{FF2B5EF4-FFF2-40B4-BE49-F238E27FC236}">
                <a16:creationId xmlns:a16="http://schemas.microsoft.com/office/drawing/2014/main" id="{B00819AF-3251-48EB-BCC6-D3FD131850B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3606"/>
            <a:ext cx="6400800" cy="3111500"/>
          </a:xfrm>
        </p:spPr>
      </p:pic>
    </p:spTree>
    <p:extLst>
      <p:ext uri="{BB962C8B-B14F-4D97-AF65-F5344CB8AC3E}">
        <p14:creationId xmlns:p14="http://schemas.microsoft.com/office/powerpoint/2010/main" val="40164145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B1400-96FA-45C3-99EC-4859013E1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5105400"/>
            <a:ext cx="8080075" cy="1600200"/>
          </a:xfrm>
        </p:spPr>
        <p:txBody>
          <a:bodyPr/>
          <a:lstStyle/>
          <a:p>
            <a:pPr algn="ctr"/>
            <a:r>
              <a:rPr lang="en-US" dirty="0">
                <a:effectLst/>
              </a:rPr>
              <a:t>McKenzie Reservoir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300 kW Hydro</a:t>
            </a:r>
          </a:p>
        </p:txBody>
      </p:sp>
      <p:pic>
        <p:nvPicPr>
          <p:cNvPr id="9" name="Content Placeholder 8" descr="A picture containing tree, outdoor, building&#10;&#10;Description automatically generated">
            <a:extLst>
              <a:ext uri="{FF2B5EF4-FFF2-40B4-BE49-F238E27FC236}">
                <a16:creationId xmlns:a16="http://schemas.microsoft.com/office/drawing/2014/main" id="{53CFAE07-E30F-475D-8A18-DA91CE19B42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75404"/>
            <a:ext cx="8915400" cy="4625196"/>
          </a:xfrm>
        </p:spPr>
      </p:pic>
    </p:spTree>
    <p:extLst>
      <p:ext uri="{BB962C8B-B14F-4D97-AF65-F5344CB8AC3E}">
        <p14:creationId xmlns:p14="http://schemas.microsoft.com/office/powerpoint/2010/main" val="26808288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, outdoor, surrounded&#10;&#10;Description automatically generated">
            <a:extLst>
              <a:ext uri="{FF2B5EF4-FFF2-40B4-BE49-F238E27FC236}">
                <a16:creationId xmlns:a16="http://schemas.microsoft.com/office/drawing/2014/main" id="{09791345-AA29-4F06-B7C6-ADBFF526C7B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3" y="381001"/>
            <a:ext cx="8832011" cy="464820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89C20E1-2715-94CB-5885-408011E490C1}"/>
              </a:ext>
            </a:extLst>
          </p:cNvPr>
          <p:cNvSpPr txBox="1">
            <a:spLocks/>
          </p:cNvSpPr>
          <p:nvPr/>
        </p:nvSpPr>
        <p:spPr>
          <a:xfrm>
            <a:off x="150348" y="5410200"/>
            <a:ext cx="8832011" cy="9144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>
                <a:effectLst/>
              </a:rPr>
              <a:t>McKenzie Hydro Approach Pipe</a:t>
            </a:r>
          </a:p>
        </p:txBody>
      </p:sp>
    </p:spTree>
    <p:extLst>
      <p:ext uri="{BB962C8B-B14F-4D97-AF65-F5344CB8AC3E}">
        <p14:creationId xmlns:p14="http://schemas.microsoft.com/office/powerpoint/2010/main" val="4094946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Newer Aging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dirty="0">
                <a:effectLst/>
              </a:rPr>
              <a:t>Infrastructure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381000"/>
            <a:ext cx="9144000" cy="3657600"/>
            <a:chOff x="0" y="0"/>
            <a:chExt cx="9753600" cy="36576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76800" cy="36576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00" y="0"/>
              <a:ext cx="4876800" cy="365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3576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F930BC6-29B6-9DFB-7192-E83F1A6CC5C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78" y="913606"/>
            <a:ext cx="7996102" cy="3886994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C8B4D45-1F5D-A1CC-4233-9A1FFEC6103E}"/>
              </a:ext>
            </a:extLst>
          </p:cNvPr>
          <p:cNvSpPr txBox="1">
            <a:spLocks/>
          </p:cNvSpPr>
          <p:nvPr/>
        </p:nvSpPr>
        <p:spPr>
          <a:xfrm>
            <a:off x="381000" y="5410200"/>
            <a:ext cx="8080075" cy="9144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>
                <a:effectLst/>
              </a:rPr>
              <a:t>Partnerships &amp; Funding</a:t>
            </a:r>
          </a:p>
        </p:txBody>
      </p:sp>
    </p:spTree>
    <p:extLst>
      <p:ext uri="{BB962C8B-B14F-4D97-AF65-F5344CB8AC3E}">
        <p14:creationId xmlns:p14="http://schemas.microsoft.com/office/powerpoint/2010/main" val="1714086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7487E6-7C3E-452A-97E6-4C6DE8E67B89}"/>
              </a:ext>
            </a:extLst>
          </p:cNvPr>
          <p:cNvSpPr txBox="1"/>
          <p:nvPr/>
        </p:nvSpPr>
        <p:spPr>
          <a:xfrm>
            <a:off x="2286000" y="3245771"/>
            <a:ext cx="342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https://vimeo.com/326359384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038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Building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You have to find collaborative partners</a:t>
            </a:r>
          </a:p>
          <a:p>
            <a:pPr lvl="1"/>
            <a:r>
              <a:rPr lang="en-US" sz="2200" dirty="0"/>
              <a:t>Conservancies</a:t>
            </a:r>
          </a:p>
          <a:p>
            <a:pPr lvl="1"/>
            <a:r>
              <a:rPr lang="en-US" sz="2200" dirty="0"/>
              <a:t>Watershed Councils</a:t>
            </a:r>
          </a:p>
          <a:p>
            <a:pPr lvl="1"/>
            <a:r>
              <a:rPr lang="en-US" sz="2200" dirty="0"/>
              <a:t>Soil and Water Conservation Districts</a:t>
            </a:r>
          </a:p>
          <a:p>
            <a:pPr lvl="0"/>
            <a:r>
              <a:rPr lang="en-US" sz="2400" dirty="0"/>
              <a:t>Consensus</a:t>
            </a:r>
            <a:r>
              <a:rPr lang="en-US" sz="2400" baseline="0" dirty="0"/>
              <a:t> is Difficult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22" y="3733800"/>
            <a:ext cx="3575449" cy="2338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Pamela\AppData\Local\Microsoft\Windows\Temporary Internet Files\Content.Outlook\SRB6Z1GR\Copy of DRC_newtypelogo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361943"/>
            <a:ext cx="1133858" cy="67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702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399" y="3876357"/>
            <a:ext cx="6512511" cy="1143000"/>
          </a:xfrm>
        </p:spPr>
        <p:txBody>
          <a:bodyPr/>
          <a:lstStyle/>
          <a:p>
            <a:r>
              <a:rPr lang="en-US" dirty="0">
                <a:effectLst/>
              </a:rPr>
              <a:t>Cooperative Partnership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89037" y="762000"/>
            <a:ext cx="6400800" cy="3474720"/>
          </a:xfrm>
        </p:spPr>
        <p:txBody>
          <a:bodyPr>
            <a:normAutofit/>
          </a:bodyPr>
          <a:lstStyle/>
          <a:p>
            <a:r>
              <a:rPr lang="en-US" sz="2400" dirty="0"/>
              <a:t>Water Conservation</a:t>
            </a:r>
          </a:p>
          <a:p>
            <a:r>
              <a:rPr lang="en-US" sz="2400" dirty="0"/>
              <a:t>Energy Conservation</a:t>
            </a:r>
          </a:p>
          <a:p>
            <a:r>
              <a:rPr lang="en-US" sz="2400" dirty="0"/>
              <a:t>Carbon Footprint Reduction</a:t>
            </a:r>
          </a:p>
          <a:p>
            <a:r>
              <a:rPr lang="en-US" sz="2400" dirty="0"/>
              <a:t>Sustainable Agriculture</a:t>
            </a:r>
          </a:p>
          <a:p>
            <a:r>
              <a:rPr lang="en-US" sz="2400" dirty="0"/>
              <a:t>Anadromous Re-introduction</a:t>
            </a:r>
          </a:p>
          <a:p>
            <a:r>
              <a:rPr lang="en-US" sz="2400" dirty="0"/>
              <a:t>Stream Restoration</a:t>
            </a:r>
          </a:p>
          <a:p>
            <a:r>
              <a:rPr lang="en-US" sz="2400" dirty="0"/>
              <a:t>Made Possible by Statute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94" y="5697625"/>
            <a:ext cx="771446" cy="77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916" y="5562600"/>
            <a:ext cx="1097540" cy="906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629" y="6013706"/>
            <a:ext cx="1498298" cy="45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890" y="1845691"/>
            <a:ext cx="1039260" cy="65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445" y="5574597"/>
            <a:ext cx="933575" cy="894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010" y="5603884"/>
            <a:ext cx="59690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Pamela\AppData\Local\Microsoft\Windows\Temporary Internet Files\Content.Outlook\SRB6Z1GR\Copy of DRC_newtypelogo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342" y="762000"/>
            <a:ext cx="1133858" cy="67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747" y="2903427"/>
            <a:ext cx="7921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953819"/>
            <a:ext cx="1145005" cy="51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390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762000"/>
            <a:ext cx="8077200" cy="4297680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1998 first started</a:t>
            </a:r>
            <a:r>
              <a:rPr lang="en-US" sz="2000" baseline="0" dirty="0"/>
              <a:t> piping</a:t>
            </a:r>
          </a:p>
          <a:p>
            <a:r>
              <a:rPr lang="en-US" sz="2000" baseline="0" dirty="0"/>
              <a:t>2001 Cloverdale Project</a:t>
            </a:r>
          </a:p>
          <a:p>
            <a:r>
              <a:rPr lang="en-US" sz="2000" baseline="0" dirty="0"/>
              <a:t>2005 McKenzie Canyon Project </a:t>
            </a:r>
          </a:p>
          <a:p>
            <a:r>
              <a:rPr lang="en-US" sz="2000" dirty="0"/>
              <a:t>2009 Whychus Creek Diversion and Fish Screen</a:t>
            </a:r>
          </a:p>
          <a:p>
            <a:r>
              <a:rPr lang="en-US" sz="2000" baseline="0" dirty="0"/>
              <a:t>2010 Watson</a:t>
            </a:r>
            <a:r>
              <a:rPr lang="en-US" sz="2000" dirty="0"/>
              <a:t> to McKenzie Main Canal Pipeline</a:t>
            </a:r>
            <a:endParaRPr lang="en-US" sz="2000" baseline="0" dirty="0"/>
          </a:p>
          <a:p>
            <a:r>
              <a:rPr lang="en-US" sz="2000" baseline="0" dirty="0"/>
              <a:t>2014 Watson</a:t>
            </a:r>
            <a:r>
              <a:rPr lang="en-US" sz="2000" dirty="0"/>
              <a:t> </a:t>
            </a:r>
            <a:r>
              <a:rPr lang="en-US" sz="2000" dirty="0" err="1"/>
              <a:t>Hydroelectic</a:t>
            </a:r>
            <a:r>
              <a:rPr lang="en-US" sz="2000" dirty="0"/>
              <a:t> Facility</a:t>
            </a:r>
          </a:p>
          <a:p>
            <a:r>
              <a:rPr lang="en-US" sz="2000" dirty="0"/>
              <a:t>2018 Watson Net Metering Micro-Hydro Demonstration Project</a:t>
            </a:r>
          </a:p>
          <a:p>
            <a:r>
              <a:rPr lang="en-US" sz="2000" dirty="0"/>
              <a:t>2018 McKenzie Reservoir Hydroelectric Facility</a:t>
            </a:r>
          </a:p>
          <a:p>
            <a:r>
              <a:rPr lang="en-US" sz="2000" dirty="0"/>
              <a:t>2018 Completion of the piping of all 31.5 miles of District canals</a:t>
            </a:r>
          </a:p>
          <a:p>
            <a:r>
              <a:rPr lang="en-US" sz="2000" dirty="0"/>
              <a:t>2020 Completion of the piping of all 28 miles of private lateral canals</a:t>
            </a:r>
          </a:p>
          <a:p>
            <a:r>
              <a:rPr lang="en-US" sz="2000" dirty="0"/>
              <a:t>2021 TSID has a Carbon Neutral Footprint</a:t>
            </a:r>
          </a:p>
          <a:p>
            <a:endParaRPr lang="en-US" sz="2400" dirty="0"/>
          </a:p>
          <a:p>
            <a:endParaRPr lang="en-US" sz="2400" dirty="0"/>
          </a:p>
          <a:p>
            <a:pPr marL="45720" indent="0">
              <a:buNone/>
            </a:pP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8400" y="5334000"/>
            <a:ext cx="6131511" cy="914400"/>
          </a:xfrm>
        </p:spPr>
        <p:txBody>
          <a:bodyPr/>
          <a:lstStyle/>
          <a:p>
            <a:r>
              <a:rPr lang="en-US" dirty="0"/>
              <a:t>Making a difference</a:t>
            </a:r>
          </a:p>
        </p:txBody>
      </p:sp>
    </p:spTree>
    <p:extLst>
      <p:ext uri="{BB962C8B-B14F-4D97-AF65-F5344CB8AC3E}">
        <p14:creationId xmlns:p14="http://schemas.microsoft.com/office/powerpoint/2010/main" val="1944004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0"/>
            <a:ext cx="8501888" cy="54811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334000"/>
            <a:ext cx="6512511" cy="1143000"/>
          </a:xfrm>
        </p:spPr>
        <p:txBody>
          <a:bodyPr>
            <a:noAutofit/>
          </a:bodyPr>
          <a:lstStyle/>
          <a:p>
            <a:r>
              <a:rPr lang="en-US" sz="4500" dirty="0">
                <a:effectLst/>
              </a:rPr>
              <a:t>Eat the Elephant</a:t>
            </a:r>
            <a:br>
              <a:rPr lang="en-US" sz="4500" dirty="0">
                <a:effectLst/>
              </a:rPr>
            </a:br>
            <a:r>
              <a:rPr lang="en-US" sz="4500" dirty="0">
                <a:effectLst/>
              </a:rPr>
              <a:t>One Bite at a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76400" y="304800"/>
            <a:ext cx="5791200" cy="1871138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Screening and Passage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Penstock in Phases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Hydro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52478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181600"/>
            <a:ext cx="6512511" cy="1143000"/>
          </a:xfrm>
        </p:spPr>
        <p:txBody>
          <a:bodyPr/>
          <a:lstStyle/>
          <a:p>
            <a:r>
              <a:rPr lang="en-US" dirty="0">
                <a:effectLst/>
              </a:rPr>
              <a:t>Stream Restoration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825"/>
            <a:ext cx="9144000" cy="417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33563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9295</TotalTime>
  <Words>481</Words>
  <Application>Microsoft Office PowerPoint</Application>
  <PresentationFormat>On-screen Show (4:3)</PresentationFormat>
  <Paragraphs>107</Paragraphs>
  <Slides>41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Calibri</vt:lpstr>
      <vt:lpstr>Georgia</vt:lpstr>
      <vt:lpstr>Trebuchet MS</vt:lpstr>
      <vt:lpstr>Slipstream</vt:lpstr>
      <vt:lpstr>Cooperation &amp; Collaboration</vt:lpstr>
      <vt:lpstr>Open Ditch Liabilities</vt:lpstr>
      <vt:lpstr>Old Aging Infrastructure</vt:lpstr>
      <vt:lpstr>Newer Aging Infrastructure</vt:lpstr>
      <vt:lpstr>Building Relationships</vt:lpstr>
      <vt:lpstr>Cooperative Partnership Goals</vt:lpstr>
      <vt:lpstr>Making a difference</vt:lpstr>
      <vt:lpstr>Eat the Elephant One Bite at a Time</vt:lpstr>
      <vt:lpstr>Stream Restoration</vt:lpstr>
      <vt:lpstr>Headwall for Fish Screen</vt:lpstr>
      <vt:lpstr>Restoration Construction</vt:lpstr>
      <vt:lpstr>How it Works</vt:lpstr>
      <vt:lpstr>PowerPoint Presentation</vt:lpstr>
      <vt:lpstr> Completed Fish Screen</vt:lpstr>
      <vt:lpstr>No Moving Parts or Power</vt:lpstr>
      <vt:lpstr>Trucks Arrive with HDPE</vt:lpstr>
      <vt:lpstr>Double S Turn</vt:lpstr>
      <vt:lpstr>PowerPoint Presentation</vt:lpstr>
      <vt:lpstr>PowerPoint Presentation</vt:lpstr>
      <vt:lpstr>PowerPoint Presentation</vt:lpstr>
      <vt:lpstr>Penstock</vt:lpstr>
      <vt:lpstr>Keeco Cranes</vt:lpstr>
      <vt:lpstr>Penstock at Powerhouse Site</vt:lpstr>
      <vt:lpstr>Z-Pipe</vt:lpstr>
      <vt:lpstr>Tailrace</vt:lpstr>
      <vt:lpstr>Embedment</vt:lpstr>
      <vt:lpstr>Electrical Controls</vt:lpstr>
      <vt:lpstr>Mechanical Installation</vt:lpstr>
      <vt:lpstr>Powerhouse</vt:lpstr>
      <vt:lpstr>Benefits</vt:lpstr>
      <vt:lpstr>Conceptual Project Design</vt:lpstr>
      <vt:lpstr>Net Meter/Micro Hydro Demonstration Project</vt:lpstr>
      <vt:lpstr>Project Funding</vt:lpstr>
      <vt:lpstr>150 kW Horizontal Francis  Turbine   </vt:lpstr>
      <vt:lpstr> 22.38 kW Vertical Francis Turbine</vt:lpstr>
      <vt:lpstr>14 kW Reverse Pump</vt:lpstr>
      <vt:lpstr>11.19 kW 2 Nozzle Tangential  Impulse Pelton</vt:lpstr>
      <vt:lpstr>McKenzie Reservoir  300 kW Hydro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Pamela</dc:creator>
  <cp:lastModifiedBy>Midge Graybeal</cp:lastModifiedBy>
  <cp:revision>277</cp:revision>
  <cp:lastPrinted>2012-09-01T16:19:44Z</cp:lastPrinted>
  <dcterms:created xsi:type="dcterms:W3CDTF">2012-08-30T00:30:19Z</dcterms:created>
  <dcterms:modified xsi:type="dcterms:W3CDTF">2024-03-19T06:19:13Z</dcterms:modified>
</cp:coreProperties>
</file>