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6" r:id="rId3"/>
    <p:sldId id="293" r:id="rId4"/>
    <p:sldId id="328" r:id="rId5"/>
    <p:sldId id="319" r:id="rId6"/>
    <p:sldId id="320" r:id="rId7"/>
    <p:sldId id="323" r:id="rId8"/>
    <p:sldId id="324" r:id="rId9"/>
    <p:sldId id="325" r:id="rId10"/>
    <p:sldId id="294" r:id="rId11"/>
    <p:sldId id="307" r:id="rId12"/>
    <p:sldId id="313" r:id="rId13"/>
    <p:sldId id="314" r:id="rId14"/>
    <p:sldId id="315" r:id="rId15"/>
    <p:sldId id="317" r:id="rId16"/>
    <p:sldId id="318" r:id="rId17"/>
    <p:sldId id="316" r:id="rId18"/>
    <p:sldId id="327" r:id="rId19"/>
    <p:sldId id="296" r:id="rId20"/>
    <p:sldId id="336" r:id="rId21"/>
    <p:sldId id="331" r:id="rId22"/>
    <p:sldId id="332" r:id="rId23"/>
    <p:sldId id="333" r:id="rId24"/>
    <p:sldId id="334" r:id="rId25"/>
    <p:sldId id="335" r:id="rId26"/>
    <p:sldId id="338" r:id="rId27"/>
    <p:sldId id="345" r:id="rId28"/>
    <p:sldId id="340" r:id="rId29"/>
    <p:sldId id="346" r:id="rId30"/>
    <p:sldId id="347" r:id="rId31"/>
    <p:sldId id="348" r:id="rId32"/>
    <p:sldId id="341" r:id="rId33"/>
    <p:sldId id="342" r:id="rId34"/>
    <p:sldId id="344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B5EF91-A1AC-4D6E-B194-8E41BCC58D91}">
          <p14:sldIdLst>
            <p14:sldId id="256"/>
            <p14:sldId id="266"/>
            <p14:sldId id="293"/>
            <p14:sldId id="328"/>
            <p14:sldId id="319"/>
            <p14:sldId id="320"/>
            <p14:sldId id="323"/>
            <p14:sldId id="324"/>
            <p14:sldId id="325"/>
          </p14:sldIdLst>
        </p14:section>
        <p14:section name="Untitled Section" id="{0293EC42-055A-4397-934D-98BA0D2BDE88}">
          <p14:sldIdLst>
            <p14:sldId id="294"/>
            <p14:sldId id="307"/>
            <p14:sldId id="313"/>
            <p14:sldId id="314"/>
            <p14:sldId id="315"/>
            <p14:sldId id="317"/>
            <p14:sldId id="318"/>
            <p14:sldId id="316"/>
            <p14:sldId id="327"/>
            <p14:sldId id="296"/>
            <p14:sldId id="336"/>
            <p14:sldId id="331"/>
            <p14:sldId id="332"/>
            <p14:sldId id="333"/>
            <p14:sldId id="334"/>
            <p14:sldId id="335"/>
            <p14:sldId id="338"/>
            <p14:sldId id="345"/>
            <p14:sldId id="340"/>
            <p14:sldId id="346"/>
            <p14:sldId id="347"/>
            <p14:sldId id="348"/>
            <p14:sldId id="341"/>
            <p14:sldId id="342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023" autoAdjust="0"/>
  </p:normalViewPr>
  <p:slideViewPr>
    <p:cSldViewPr>
      <p:cViewPr varScale="1">
        <p:scale>
          <a:sx n="87" d="100"/>
          <a:sy n="87" d="100"/>
        </p:scale>
        <p:origin x="149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80847B-FEB0-45EB-9024-23CB6F64D289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E2B559-C96B-4513-A34D-54F408BA95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65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26CD25-4ABA-445A-8417-672B39B7EE9F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96AEC6-3D4A-4922-B359-6D35E8FF6A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2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9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7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 in 3 phases.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2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6AEC6-3D4A-4922-B359-6D35E8FF6A8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9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182880" indent="0" algn="l">
              <a:buNone/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3BC5A5E-165B-4402-9839-3FBE39AEA554}" type="datetimeFigureOut">
              <a:rPr lang="en-US" smtClean="0"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C0E118-386B-496C-8398-7ADF54876FA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0086" y="5181600"/>
            <a:ext cx="5637010" cy="882119"/>
          </a:xfrm>
        </p:spPr>
        <p:txBody>
          <a:bodyPr/>
          <a:lstStyle/>
          <a:p>
            <a:r>
              <a:rPr lang="en-US" dirty="0"/>
              <a:t>Marc Thalacker</a:t>
            </a:r>
          </a:p>
          <a:p>
            <a:r>
              <a:rPr lang="en-US" dirty="0"/>
              <a:t>Three Sisters Irrigation District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reflection blurRad="6350" stA="45000" endPos="0" dir="5400000" sy="-100000" algn="bl" rotWithShape="0"/>
                </a:effectLst>
              </a:rPr>
              <a:t>Cooperation &amp; Collaboration</a:t>
            </a:r>
            <a:endParaRPr lang="en-US" sz="2200" dirty="0">
              <a:solidFill>
                <a:schemeClr val="tx2"/>
              </a:solidFill>
              <a:effectLst>
                <a:reflection blurRad="6350" stA="45000" endPos="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831848"/>
            <a:ext cx="708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How a Little Central Oregon Irrigation District</a:t>
            </a:r>
          </a:p>
          <a:p>
            <a:pPr algn="ctr"/>
            <a:r>
              <a:rPr lang="en-US" sz="2600" dirty="0"/>
              <a:t>Got to See a Miracle Happen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63" y="287383"/>
            <a:ext cx="2999127" cy="133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5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mela\Desktop\HDPE-w600-h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9366"/>
            <a:ext cx="7835837" cy="52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342" y="57150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Penstock</a:t>
            </a:r>
          </a:p>
        </p:txBody>
      </p:sp>
    </p:spTree>
    <p:extLst>
      <p:ext uri="{BB962C8B-B14F-4D97-AF65-F5344CB8AC3E}">
        <p14:creationId xmlns:p14="http://schemas.microsoft.com/office/powerpoint/2010/main" val="961511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1" y="4076700"/>
            <a:ext cx="3810000" cy="1143000"/>
          </a:xfrm>
        </p:spPr>
        <p:txBody>
          <a:bodyPr/>
          <a:lstStyle/>
          <a:p>
            <a:r>
              <a:rPr lang="en-US" dirty="0">
                <a:effectLst/>
              </a:rPr>
              <a:t>Penstock at Powerhouse Site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774"/>
            <a:ext cx="4800600" cy="3200400"/>
          </a:xfrm>
        </p:spPr>
      </p:pic>
      <p:pic>
        <p:nvPicPr>
          <p:cNvPr id="1026" name="Picture 2" descr="P:\PublicPhotos\2011\20110424\_MG_7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2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57150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Z-Pipe</a:t>
            </a:r>
          </a:p>
        </p:txBody>
      </p:sp>
    </p:spTree>
    <p:extLst>
      <p:ext uri="{BB962C8B-B14F-4D97-AF65-F5344CB8AC3E}">
        <p14:creationId xmlns:p14="http://schemas.microsoft.com/office/powerpoint/2010/main" val="170771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0" y="0"/>
            <a:ext cx="9144000" cy="460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5715000"/>
            <a:ext cx="2590800" cy="1143000"/>
          </a:xfrm>
        </p:spPr>
        <p:txBody>
          <a:bodyPr/>
          <a:lstStyle/>
          <a:p>
            <a:r>
              <a:rPr lang="en-US" dirty="0">
                <a:effectLst/>
              </a:rPr>
              <a:t>Tailrace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309618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8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878977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977" y="5029200"/>
            <a:ext cx="3958046" cy="1143000"/>
          </a:xfrm>
        </p:spPr>
        <p:txBody>
          <a:bodyPr/>
          <a:lstStyle/>
          <a:p>
            <a:r>
              <a:rPr lang="en-US" dirty="0">
                <a:effectLst/>
              </a:rPr>
              <a:t>Embedment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533400"/>
            <a:ext cx="4864494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013"/>
          <a:stretch/>
        </p:blipFill>
        <p:spPr>
          <a:xfrm>
            <a:off x="0" y="533400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56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5029199" cy="2827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778" y="5029200"/>
            <a:ext cx="3426822" cy="1143000"/>
          </a:xfrm>
        </p:spPr>
        <p:txBody>
          <a:bodyPr/>
          <a:lstStyle/>
          <a:p>
            <a:r>
              <a:rPr lang="en-US" dirty="0">
                <a:effectLst/>
              </a:rPr>
              <a:t>Electrical Controls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599"/>
            <a:ext cx="5029200" cy="2827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7416"/>
            <a:ext cx="2819400" cy="50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02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00"/>
            <a:ext cx="4878977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0977" y="4572000"/>
            <a:ext cx="3276600" cy="1143000"/>
          </a:xfrm>
        </p:spPr>
        <p:txBody>
          <a:bodyPr/>
          <a:lstStyle/>
          <a:p>
            <a:r>
              <a:rPr lang="en-US" dirty="0">
                <a:effectLst/>
              </a:rPr>
              <a:t>Mechanical Installation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/>
          <a:stretch/>
        </p:blipFill>
        <p:spPr>
          <a:xfrm>
            <a:off x="0" y="304800"/>
            <a:ext cx="4726578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00"/>
            <a:ext cx="48807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70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50292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Powerhouse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1249"/>
            <a:ext cx="4800600" cy="2790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/>
          <a:stretch/>
        </p:blipFill>
        <p:spPr>
          <a:xfrm>
            <a:off x="0" y="123951"/>
            <a:ext cx="4800601" cy="3257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r="1561"/>
          <a:stretch/>
        </p:blipFill>
        <p:spPr>
          <a:xfrm>
            <a:off x="4800600" y="123951"/>
            <a:ext cx="4343400" cy="32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4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228599"/>
            <a:ext cx="8839200" cy="6172201"/>
          </a:xfrm>
        </p:spPr>
        <p:txBody>
          <a:bodyPr>
            <a:noAutofit/>
          </a:bodyPr>
          <a:lstStyle/>
          <a:p>
            <a:pPr lvl="0"/>
            <a:r>
              <a:rPr lang="en-US" sz="1900" b="1" dirty="0"/>
              <a:t>Water Conservation – Elimination of existing canal seepage and evaporation. On Farm deliveries increased by 25% when water was short.</a:t>
            </a:r>
            <a:endParaRPr lang="en-US" sz="1900" dirty="0"/>
          </a:p>
          <a:p>
            <a:pPr lvl="0"/>
            <a:r>
              <a:rPr lang="en-US" sz="1900" b="1" dirty="0"/>
              <a:t>Augmented in-stream flows in Whychus Creek benefits </a:t>
            </a:r>
            <a:r>
              <a:rPr lang="en-US" sz="1900" b="1" dirty="0" err="1"/>
              <a:t>Redband</a:t>
            </a:r>
            <a:r>
              <a:rPr lang="en-US" sz="1900" b="1" dirty="0"/>
              <a:t> and Bull Trout, Chinook and Steelhead. Completion brings 35 cfs of protected flow.</a:t>
            </a:r>
            <a:endParaRPr lang="en-US" sz="1900" dirty="0"/>
          </a:p>
          <a:p>
            <a:pPr lvl="0"/>
            <a:r>
              <a:rPr lang="en-US" sz="1900" b="1" dirty="0"/>
              <a:t>Fish Conservation. State of the art Farmer’s Conservation Fish Screen.</a:t>
            </a:r>
            <a:endParaRPr lang="en-US" sz="1900" dirty="0"/>
          </a:p>
          <a:p>
            <a:pPr lvl="0"/>
            <a:r>
              <a:rPr lang="en-US" sz="1900" b="1" dirty="0"/>
              <a:t>Improved control of water in conveyance and delivery system. All 200 farms will be metered.</a:t>
            </a:r>
            <a:endParaRPr lang="en-US" sz="1900" dirty="0"/>
          </a:p>
          <a:p>
            <a:pPr lvl="0"/>
            <a:r>
              <a:rPr lang="en-US" sz="1900" b="1" dirty="0"/>
              <a:t>Reduction of operational losses and safety issues. (Canal Breeching)</a:t>
            </a:r>
            <a:endParaRPr lang="en-US" sz="1900" dirty="0"/>
          </a:p>
          <a:p>
            <a:pPr lvl="0"/>
            <a:r>
              <a:rPr lang="en-US" sz="1900" b="1" dirty="0"/>
              <a:t>Pressurization of delivery to irrigators.</a:t>
            </a:r>
            <a:endParaRPr lang="en-US" sz="1900" dirty="0"/>
          </a:p>
          <a:p>
            <a:pPr lvl="0"/>
            <a:r>
              <a:rPr lang="en-US" sz="1900" b="1" dirty="0"/>
              <a:t>Electrical power conservation. Over 9 million kWh conserved annually.</a:t>
            </a:r>
            <a:endParaRPr lang="en-US" sz="1900" dirty="0"/>
          </a:p>
          <a:p>
            <a:pPr lvl="0"/>
            <a:r>
              <a:rPr lang="en-US" sz="1900" b="1" dirty="0"/>
              <a:t>Three Hydro facilities generating clean, green, renewable energy,  generating 4 million kWh annually.</a:t>
            </a:r>
            <a:endParaRPr lang="en-US" sz="1900" dirty="0"/>
          </a:p>
          <a:p>
            <a:pPr lvl="0"/>
            <a:r>
              <a:rPr lang="en-US" sz="1900" b="1" dirty="0"/>
              <a:t>Increased economic inputs into the local community. Currently TSID’s farmers are spending an additional $1-2 million dollars annually with delivery of pressurized water on farm.</a:t>
            </a:r>
            <a:endParaRPr lang="en-US" sz="1900" dirty="0"/>
          </a:p>
          <a:p>
            <a:pPr lvl="0"/>
            <a:r>
              <a:rPr lang="en-US" sz="1900" b="1" dirty="0"/>
              <a:t>As of 2022 TSID will be carbon neutral with the energy generation, conservation and crops grown.</a:t>
            </a:r>
            <a:endParaRPr lang="en-US" sz="19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76600" y="5715000"/>
            <a:ext cx="5105400" cy="1143000"/>
          </a:xfrm>
        </p:spPr>
        <p:txBody>
          <a:bodyPr/>
          <a:lstStyle/>
          <a:p>
            <a:r>
              <a:rPr lang="en-US" dirty="0">
                <a:effectLst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815686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978" y="5334000"/>
            <a:ext cx="7577646" cy="1752600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Conceptual Project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25977" y="191574"/>
            <a:ext cx="8001000" cy="201822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4800" b="1" dirty="0"/>
              <a:t>Net Meter / Micro-Hydro    Demonstration Project</a:t>
            </a: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5" y="2286000"/>
            <a:ext cx="8159931" cy="24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399" y="3876357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Cooperative Partnership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89037" y="762000"/>
            <a:ext cx="6400800" cy="3474720"/>
          </a:xfrm>
        </p:spPr>
        <p:txBody>
          <a:bodyPr>
            <a:normAutofit/>
          </a:bodyPr>
          <a:lstStyle/>
          <a:p>
            <a:r>
              <a:rPr lang="en-US" sz="2400" dirty="0"/>
              <a:t>Water Conservation</a:t>
            </a:r>
          </a:p>
          <a:p>
            <a:r>
              <a:rPr lang="en-US" sz="2400" dirty="0"/>
              <a:t>Energy Conservation</a:t>
            </a:r>
          </a:p>
          <a:p>
            <a:r>
              <a:rPr lang="en-US" sz="2400" dirty="0"/>
              <a:t>Carbon Footprint Reduction</a:t>
            </a:r>
          </a:p>
          <a:p>
            <a:r>
              <a:rPr lang="en-US" sz="2400" dirty="0"/>
              <a:t>Sustainable Agriculture</a:t>
            </a:r>
          </a:p>
          <a:p>
            <a:r>
              <a:rPr lang="en-US" sz="2400" dirty="0"/>
              <a:t>Anadromous Re-introduction</a:t>
            </a:r>
          </a:p>
          <a:p>
            <a:r>
              <a:rPr lang="en-US" sz="2400" dirty="0"/>
              <a:t>Stream Restoration</a:t>
            </a:r>
          </a:p>
          <a:p>
            <a:r>
              <a:rPr lang="en-US" sz="2400" dirty="0"/>
              <a:t>Made Possible by Statute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94" y="5697625"/>
            <a:ext cx="771446" cy="77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916" y="5562600"/>
            <a:ext cx="1097540" cy="90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29" y="6013706"/>
            <a:ext cx="1498298" cy="45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90" y="1845691"/>
            <a:ext cx="1039260" cy="65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45" y="5574597"/>
            <a:ext cx="933575" cy="89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10" y="5603884"/>
            <a:ext cx="5969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amela\AppData\Local\Microsoft\Windows\Temporary Internet Files\Content.Outlook\SRB6Z1GR\Copy of DRC_newtypelogo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42" y="762000"/>
            <a:ext cx="1133858" cy="6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47" y="2903427"/>
            <a:ext cx="7921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53819"/>
            <a:ext cx="1145005" cy="51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1846-DE85-4BF0-8226-3E58FD27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372168"/>
            <a:ext cx="7772400" cy="2333432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200 kW Net Meter/Micro Hydro Demonstration Project</a:t>
            </a:r>
          </a:p>
        </p:txBody>
      </p:sp>
      <p:pic>
        <p:nvPicPr>
          <p:cNvPr id="5" name="Content Placeholder 4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4F778A95-1599-40F0-BFBB-152977C84C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262007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A872-3CA8-4144-A19A-3A93AA05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289" y="4372168"/>
            <a:ext cx="5293311" cy="1143000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Project</a:t>
            </a:r>
            <a:r>
              <a:rPr lang="en-US" dirty="0"/>
              <a:t> </a:t>
            </a:r>
            <a:r>
              <a:rPr lang="en-US" dirty="0">
                <a:effectLst/>
              </a:rPr>
              <a:t>Funding</a:t>
            </a:r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239E6B28-6A67-44CE-BB0E-3B3F13ECC9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3013843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5726-D49D-470F-A101-666DE867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057762"/>
            <a:ext cx="7924800" cy="1657237"/>
          </a:xfrm>
          <a:noFill/>
        </p:spPr>
        <p:txBody>
          <a:bodyPr/>
          <a:lstStyle/>
          <a:p>
            <a:pPr algn="ctr"/>
            <a:r>
              <a:rPr lang="en-US" dirty="0">
                <a:effectLst/>
              </a:rPr>
              <a:t>150 kW Horizontal</a:t>
            </a:r>
            <a:r>
              <a:rPr lang="en-US" dirty="0"/>
              <a:t> </a:t>
            </a:r>
            <a:r>
              <a:rPr lang="en-US" dirty="0">
                <a:effectLst/>
              </a:rPr>
              <a:t>Francis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Turbine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86B5D2-DE0A-49CE-B4A6-35BBC15CAD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2969632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322BF9F-B3C2-4A02-A386-CCF601DD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2209800"/>
            <a:ext cx="3941780" cy="1258493"/>
          </a:xfrm>
        </p:spPr>
        <p:txBody>
          <a:bodyPr/>
          <a:lstStyle/>
          <a:p>
            <a:r>
              <a:rPr lang="en-US" dirty="0"/>
              <a:t> 22.38 kW Vertical Francis Turbine</a:t>
            </a:r>
          </a:p>
        </p:txBody>
      </p:sp>
      <p:pic>
        <p:nvPicPr>
          <p:cNvPr id="5" name="Content Placeholder 4" descr="A picture containing indoor, blue, miller&#10;&#10;Description automatically generated">
            <a:extLst>
              <a:ext uri="{FF2B5EF4-FFF2-40B4-BE49-F238E27FC236}">
                <a16:creationId xmlns:a16="http://schemas.microsoft.com/office/drawing/2014/main" id="{ACFEA636-6D9B-4BCE-A394-52EA1AC48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5" b="2"/>
          <a:stretch/>
        </p:blipFill>
        <p:spPr>
          <a:xfrm rot="5400000">
            <a:off x="4154692" y="1170342"/>
            <a:ext cx="4894730" cy="4017085"/>
          </a:xfrm>
          <a:noFill/>
        </p:spPr>
      </p:pic>
    </p:spTree>
    <p:extLst>
      <p:ext uri="{BB962C8B-B14F-4D97-AF65-F5344CB8AC3E}">
        <p14:creationId xmlns:p14="http://schemas.microsoft.com/office/powerpoint/2010/main" val="331087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524D26-4260-4B9D-AE1A-9A6F7773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72168"/>
            <a:ext cx="7696200" cy="1572226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14 kW Reverse Pump</a:t>
            </a:r>
          </a:p>
        </p:txBody>
      </p:sp>
      <p:pic>
        <p:nvPicPr>
          <p:cNvPr id="6" name="Content Placeholder 5" descr="A picture containing wall, projector, dirty, miller&#10;&#10;Description automatically generated">
            <a:extLst>
              <a:ext uri="{FF2B5EF4-FFF2-40B4-BE49-F238E27FC236}">
                <a16:creationId xmlns:a16="http://schemas.microsoft.com/office/drawing/2014/main" id="{024D2C42-1EE2-46AB-A981-77004B46C2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1893157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02C16-5FBA-40A5-ADD8-B81A2A54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372168"/>
            <a:ext cx="7848600" cy="2257232"/>
          </a:xfrm>
          <a:noFill/>
        </p:spPr>
        <p:txBody>
          <a:bodyPr/>
          <a:lstStyle/>
          <a:p>
            <a:pPr algn="ctr"/>
            <a:r>
              <a:rPr lang="en-US" dirty="0">
                <a:effectLst/>
              </a:rPr>
              <a:t>11.19 kW 2 Nozzle Tangential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Impulse Pelton</a:t>
            </a:r>
          </a:p>
        </p:txBody>
      </p:sp>
      <p:pic>
        <p:nvPicPr>
          <p:cNvPr id="5" name="Content Placeholder 4" descr="A picture containing wall, blue, appliance, dirty&#10;&#10;Description automatically generated">
            <a:extLst>
              <a:ext uri="{FF2B5EF4-FFF2-40B4-BE49-F238E27FC236}">
                <a16:creationId xmlns:a16="http://schemas.microsoft.com/office/drawing/2014/main" id="{B00819AF-3251-48EB-BCC6-D3FD131850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3606"/>
            <a:ext cx="6400800" cy="3111500"/>
          </a:xfrm>
        </p:spPr>
      </p:pic>
    </p:spTree>
    <p:extLst>
      <p:ext uri="{BB962C8B-B14F-4D97-AF65-F5344CB8AC3E}">
        <p14:creationId xmlns:p14="http://schemas.microsoft.com/office/powerpoint/2010/main" val="4016414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1400-96FA-45C3-99EC-4859013E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5105400"/>
            <a:ext cx="8080075" cy="1600200"/>
          </a:xfrm>
        </p:spPr>
        <p:txBody>
          <a:bodyPr/>
          <a:lstStyle/>
          <a:p>
            <a:pPr algn="ctr"/>
            <a:r>
              <a:rPr lang="en-US" dirty="0">
                <a:effectLst/>
              </a:rPr>
              <a:t>McKenzie Reservoir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300 kW Hydro</a:t>
            </a:r>
          </a:p>
        </p:txBody>
      </p:sp>
      <p:pic>
        <p:nvPicPr>
          <p:cNvPr id="9" name="Content Placeholder 8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53CFAE07-E30F-475D-8A18-DA91CE19B4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5404"/>
            <a:ext cx="8915400" cy="4625196"/>
          </a:xfrm>
        </p:spPr>
      </p:pic>
    </p:spTree>
    <p:extLst>
      <p:ext uri="{BB962C8B-B14F-4D97-AF65-F5344CB8AC3E}">
        <p14:creationId xmlns:p14="http://schemas.microsoft.com/office/powerpoint/2010/main" val="2680828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A60F-ACF3-9052-A3FC-A7993C33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5410200"/>
            <a:ext cx="7239000" cy="1295400"/>
          </a:xfrm>
        </p:spPr>
        <p:txBody>
          <a:bodyPr/>
          <a:lstStyle/>
          <a:p>
            <a:r>
              <a:rPr lang="en-US" dirty="0">
                <a:effectLst/>
              </a:rPr>
              <a:t>Preparing for Embedment</a:t>
            </a:r>
          </a:p>
        </p:txBody>
      </p:sp>
      <p:pic>
        <p:nvPicPr>
          <p:cNvPr id="5" name="Content Placeholder 4" descr="A picture containing outdoor, tree, ground, blue&#10;&#10;Description automatically generated">
            <a:extLst>
              <a:ext uri="{FF2B5EF4-FFF2-40B4-BE49-F238E27FC236}">
                <a16:creationId xmlns:a16="http://schemas.microsoft.com/office/drawing/2014/main" id="{188EF3C3-33B9-C3F8-B8D3-799747516E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731838"/>
            <a:ext cx="8458200" cy="4449762"/>
          </a:xfrm>
        </p:spPr>
      </p:pic>
    </p:spTree>
    <p:extLst>
      <p:ext uri="{BB962C8B-B14F-4D97-AF65-F5344CB8AC3E}">
        <p14:creationId xmlns:p14="http://schemas.microsoft.com/office/powerpoint/2010/main" val="574264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1400-96FA-45C3-99EC-4859013E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791200"/>
            <a:ext cx="7772401" cy="762000"/>
          </a:xfrm>
          <a:effectLst/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effectLst/>
              </a:rPr>
              <a:t>McKenzie Hydro Approach Pipe 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6" name="Content Placeholder 5" descr="A picture containing tree, outdoor, surrounded&#10;&#10;Description automatically generated">
            <a:extLst>
              <a:ext uri="{FF2B5EF4-FFF2-40B4-BE49-F238E27FC236}">
                <a16:creationId xmlns:a16="http://schemas.microsoft.com/office/drawing/2014/main" id="{36735A2C-21A7-1663-248D-8A0FCEDFD4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r="3545"/>
          <a:stretch/>
        </p:blipFill>
        <p:spPr>
          <a:xfrm>
            <a:off x="228600" y="457200"/>
            <a:ext cx="8686800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1716666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E2BA-F1EE-D849-C5BB-0E8C9B96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105400"/>
            <a:ext cx="6934199" cy="1600200"/>
          </a:xfrm>
          <a:effectLst/>
        </p:spPr>
        <p:txBody>
          <a:bodyPr/>
          <a:lstStyle/>
          <a:p>
            <a:r>
              <a:rPr lang="en-US" dirty="0">
                <a:effectLst/>
              </a:rPr>
              <a:t>Conduit, Grounding &amp; Forming the Hydro Floor </a:t>
            </a:r>
          </a:p>
        </p:txBody>
      </p:sp>
      <p:pic>
        <p:nvPicPr>
          <p:cNvPr id="5" name="Content Placeholder 4" descr="A picture containing ground, outdoor, farm machine, dirt&#10;&#10;Description automatically generated">
            <a:extLst>
              <a:ext uri="{FF2B5EF4-FFF2-40B4-BE49-F238E27FC236}">
                <a16:creationId xmlns:a16="http://schemas.microsoft.com/office/drawing/2014/main" id="{DCA4C14E-8A2F-F7E3-106A-0C7571583C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8839199" cy="4876800"/>
          </a:xfrm>
        </p:spPr>
      </p:pic>
    </p:spTree>
    <p:extLst>
      <p:ext uri="{BB962C8B-B14F-4D97-AF65-F5344CB8AC3E}">
        <p14:creationId xmlns:p14="http://schemas.microsoft.com/office/powerpoint/2010/main" val="279510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mela\Desktop\Fish Screen-w600-h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/>
          <a:stretch/>
        </p:blipFill>
        <p:spPr bwMode="auto">
          <a:xfrm>
            <a:off x="228600" y="152400"/>
            <a:ext cx="8686800" cy="55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715000"/>
            <a:ext cx="6741111" cy="1143000"/>
          </a:xfrm>
        </p:spPr>
        <p:txBody>
          <a:bodyPr/>
          <a:lstStyle/>
          <a:p>
            <a:r>
              <a:rPr lang="en-US" dirty="0">
                <a:effectLst/>
              </a:rPr>
              <a:t> Completed Fish Screen</a:t>
            </a:r>
          </a:p>
        </p:txBody>
      </p:sp>
    </p:spTree>
    <p:extLst>
      <p:ext uri="{BB962C8B-B14F-4D97-AF65-F5344CB8AC3E}">
        <p14:creationId xmlns:p14="http://schemas.microsoft.com/office/powerpoint/2010/main" val="1806701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FCFC-A3C9-A5B6-B7F7-64953413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5791200"/>
            <a:ext cx="5181600" cy="914400"/>
          </a:xfrm>
          <a:effectLst/>
        </p:spPr>
        <p:txBody>
          <a:bodyPr/>
          <a:lstStyle/>
          <a:p>
            <a:r>
              <a:rPr lang="en-US" dirty="0">
                <a:effectLst/>
              </a:rPr>
              <a:t>Pouring the floor</a:t>
            </a:r>
          </a:p>
        </p:txBody>
      </p:sp>
      <p:pic>
        <p:nvPicPr>
          <p:cNvPr id="5" name="Content Placeholder 4" descr="A group of people working on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1EEAA0C0-F39C-140F-0C24-022970F13E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610600" cy="4876800"/>
          </a:xfrm>
        </p:spPr>
      </p:pic>
    </p:spTree>
    <p:extLst>
      <p:ext uri="{BB962C8B-B14F-4D97-AF65-F5344CB8AC3E}">
        <p14:creationId xmlns:p14="http://schemas.microsoft.com/office/powerpoint/2010/main" val="2848188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15FB-25BA-735B-ACB9-08C19486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81600"/>
            <a:ext cx="6172200" cy="1371600"/>
          </a:xfrm>
        </p:spPr>
        <p:txBody>
          <a:bodyPr/>
          <a:lstStyle/>
          <a:p>
            <a:r>
              <a:rPr lang="en-US" dirty="0">
                <a:effectLst/>
              </a:rPr>
              <a:t>Preparing to pour the building</a:t>
            </a:r>
          </a:p>
        </p:txBody>
      </p:sp>
      <p:pic>
        <p:nvPicPr>
          <p:cNvPr id="5" name="Content Placeholder 4" descr="A picture containing tree, sky, outdoor, ground&#10;&#10;Description automatically generated">
            <a:extLst>
              <a:ext uri="{FF2B5EF4-FFF2-40B4-BE49-F238E27FC236}">
                <a16:creationId xmlns:a16="http://schemas.microsoft.com/office/drawing/2014/main" id="{D0C21A4E-9BDC-9B1F-117C-C14CACE3795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4953000"/>
          </a:xfrm>
        </p:spPr>
      </p:pic>
    </p:spTree>
    <p:extLst>
      <p:ext uri="{BB962C8B-B14F-4D97-AF65-F5344CB8AC3E}">
        <p14:creationId xmlns:p14="http://schemas.microsoft.com/office/powerpoint/2010/main" val="411026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1411-10D3-4077-538C-D90B2442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5791200"/>
            <a:ext cx="8305800" cy="838200"/>
          </a:xfrm>
        </p:spPr>
        <p:txBody>
          <a:bodyPr/>
          <a:lstStyle/>
          <a:p>
            <a:r>
              <a:rPr lang="en-US" dirty="0">
                <a:effectLst/>
              </a:rPr>
              <a:t>McKenzie 300 kW Scroll Shell</a:t>
            </a:r>
          </a:p>
        </p:txBody>
      </p:sp>
      <p:pic>
        <p:nvPicPr>
          <p:cNvPr id="4" name="2D70C6AA">
            <a:hlinkClick r:id="" action="ppaction://media"/>
            <a:extLst>
              <a:ext uri="{FF2B5EF4-FFF2-40B4-BE49-F238E27FC236}">
                <a16:creationId xmlns:a16="http://schemas.microsoft.com/office/drawing/2014/main" id="{0E6CF0B0-19B0-524B-69E7-AE74D325C05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2" y="152400"/>
            <a:ext cx="8581621" cy="5257800"/>
          </a:xfrm>
        </p:spPr>
      </p:pic>
    </p:spTree>
    <p:extLst>
      <p:ext uri="{BB962C8B-B14F-4D97-AF65-F5344CB8AC3E}">
        <p14:creationId xmlns:p14="http://schemas.microsoft.com/office/powerpoint/2010/main" val="175228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E6DE-BAE9-8F9D-F8B5-8841E9B9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800600"/>
            <a:ext cx="7086600" cy="1981200"/>
          </a:xfrm>
        </p:spPr>
        <p:txBody>
          <a:bodyPr/>
          <a:lstStyle/>
          <a:p>
            <a:r>
              <a:rPr lang="en-US" sz="4000" dirty="0">
                <a:effectLst/>
              </a:rPr>
              <a:t>McKenzie 300 kW Runner/Shaft &amp; Bearings Preassembled</a:t>
            </a:r>
          </a:p>
        </p:txBody>
      </p:sp>
      <p:pic>
        <p:nvPicPr>
          <p:cNvPr id="5" name="Content Placeholder 4" descr="A picture containing fire, hydrant, outdoor, grass&#10;&#10;Description automatically generated">
            <a:extLst>
              <a:ext uri="{FF2B5EF4-FFF2-40B4-BE49-F238E27FC236}">
                <a16:creationId xmlns:a16="http://schemas.microsoft.com/office/drawing/2014/main" id="{0F39147D-2269-2EF2-696E-6E24BB77AA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4495800"/>
          </a:xfrm>
        </p:spPr>
      </p:pic>
    </p:spTree>
    <p:extLst>
      <p:ext uri="{BB962C8B-B14F-4D97-AF65-F5344CB8AC3E}">
        <p14:creationId xmlns:p14="http://schemas.microsoft.com/office/powerpoint/2010/main" val="2932540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354BE-EA62-4EA8-6F69-8A88CEE5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791200"/>
            <a:ext cx="7391400" cy="838200"/>
          </a:xfrm>
          <a:effectLst/>
        </p:spPr>
        <p:txBody>
          <a:bodyPr/>
          <a:lstStyle/>
          <a:p>
            <a:r>
              <a:rPr lang="en-US" dirty="0">
                <a:effectLst/>
              </a:rPr>
              <a:t>Design &amp; Funding Partners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5B8C970-DB7B-4255-114A-C24552FFC9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610600" cy="5105400"/>
          </a:xfrm>
        </p:spPr>
      </p:pic>
    </p:spTree>
    <p:extLst>
      <p:ext uri="{BB962C8B-B14F-4D97-AF65-F5344CB8AC3E}">
        <p14:creationId xmlns:p14="http://schemas.microsoft.com/office/powerpoint/2010/main" val="313825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52399"/>
            <a:ext cx="8067210" cy="538486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5098" y="5715000"/>
            <a:ext cx="7956817" cy="1143000"/>
          </a:xfrm>
        </p:spPr>
        <p:txBody>
          <a:bodyPr/>
          <a:lstStyle/>
          <a:p>
            <a:r>
              <a:rPr lang="en-US" sz="4800" dirty="0">
                <a:effectLst/>
              </a:rPr>
              <a:t>No Moving Parts or Power</a:t>
            </a:r>
          </a:p>
        </p:txBody>
      </p:sp>
    </p:spTree>
    <p:extLst>
      <p:ext uri="{BB962C8B-B14F-4D97-AF65-F5344CB8AC3E}">
        <p14:creationId xmlns:p14="http://schemas.microsoft.com/office/powerpoint/2010/main" val="353194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715000"/>
            <a:ext cx="7010400" cy="1143000"/>
          </a:xfrm>
        </p:spPr>
        <p:txBody>
          <a:bodyPr/>
          <a:lstStyle/>
          <a:p>
            <a:r>
              <a:rPr lang="en-US" dirty="0">
                <a:effectLst/>
              </a:rPr>
              <a:t>Trucks Arrive with HDPE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 bwMode="auto">
          <a:xfrm>
            <a:off x="685800" y="152400"/>
            <a:ext cx="7696200" cy="540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71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00"/>
            <a:ext cx="6512511" cy="1143000"/>
          </a:xfrm>
        </p:spPr>
        <p:txBody>
          <a:bodyPr/>
          <a:lstStyle/>
          <a:p>
            <a:r>
              <a:rPr lang="en-US" dirty="0">
                <a:effectLst/>
              </a:rPr>
              <a:t>Double S Turn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/>
          <a:stretch/>
        </p:blipFill>
        <p:spPr bwMode="auto">
          <a:xfrm>
            <a:off x="609600" y="160387"/>
            <a:ext cx="7848600" cy="56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29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"/>
          <a:stretch/>
        </p:blipFill>
        <p:spPr bwMode="auto">
          <a:xfrm>
            <a:off x="685800" y="146835"/>
            <a:ext cx="7620000" cy="549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5715000"/>
            <a:ext cx="792480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effectLst/>
              </a:rPr>
              <a:t>Obstacles</a:t>
            </a:r>
          </a:p>
        </p:txBody>
      </p:sp>
    </p:spTree>
    <p:extLst>
      <p:ext uri="{BB962C8B-B14F-4D97-AF65-F5344CB8AC3E}">
        <p14:creationId xmlns:p14="http://schemas.microsoft.com/office/powerpoint/2010/main" val="336599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299"/>
            <a:ext cx="7467600" cy="560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5715000"/>
            <a:ext cx="792480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effectLst/>
              </a:rPr>
              <a:t>Highway 20 Bridge</a:t>
            </a:r>
          </a:p>
        </p:txBody>
      </p:sp>
    </p:spTree>
    <p:extLst>
      <p:ext uri="{BB962C8B-B14F-4D97-AF65-F5344CB8AC3E}">
        <p14:creationId xmlns:p14="http://schemas.microsoft.com/office/powerpoint/2010/main" val="190518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391400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" y="5715000"/>
            <a:ext cx="8610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effectLst/>
              </a:rPr>
              <a:t>ODOT Retires Bridge Over Canal</a:t>
            </a:r>
          </a:p>
        </p:txBody>
      </p:sp>
    </p:spTree>
    <p:extLst>
      <p:ext uri="{BB962C8B-B14F-4D97-AF65-F5344CB8AC3E}">
        <p14:creationId xmlns:p14="http://schemas.microsoft.com/office/powerpoint/2010/main" val="1723550642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9440</TotalTime>
  <Words>356</Words>
  <Application>Microsoft Office PowerPoint</Application>
  <PresentationFormat>On-screen Show (4:3)</PresentationFormat>
  <Paragraphs>64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Georgia</vt:lpstr>
      <vt:lpstr>Trebuchet MS</vt:lpstr>
      <vt:lpstr>Slipstream</vt:lpstr>
      <vt:lpstr>Cooperation &amp; Collaboration</vt:lpstr>
      <vt:lpstr>Cooperative Partnership Goals</vt:lpstr>
      <vt:lpstr> Completed Fish Screen</vt:lpstr>
      <vt:lpstr>No Moving Parts or Power</vt:lpstr>
      <vt:lpstr>Trucks Arrive with HDPE</vt:lpstr>
      <vt:lpstr>Double S Turn</vt:lpstr>
      <vt:lpstr>PowerPoint Presentation</vt:lpstr>
      <vt:lpstr>PowerPoint Presentation</vt:lpstr>
      <vt:lpstr>PowerPoint Presentation</vt:lpstr>
      <vt:lpstr>Penstock</vt:lpstr>
      <vt:lpstr>Penstock at Powerhouse Site</vt:lpstr>
      <vt:lpstr>Z-Pipe</vt:lpstr>
      <vt:lpstr>Tailrace</vt:lpstr>
      <vt:lpstr>Embedment</vt:lpstr>
      <vt:lpstr>Electrical Controls</vt:lpstr>
      <vt:lpstr>Mechanical Installation</vt:lpstr>
      <vt:lpstr>Powerhouse</vt:lpstr>
      <vt:lpstr>Benefits</vt:lpstr>
      <vt:lpstr>Conceptual Project Design</vt:lpstr>
      <vt:lpstr>200 kW Net Meter/Micro Hydro Demonstration Project</vt:lpstr>
      <vt:lpstr>Project Funding</vt:lpstr>
      <vt:lpstr>150 kW Horizontal Francis  Turbine   </vt:lpstr>
      <vt:lpstr> 22.38 kW Vertical Francis Turbine</vt:lpstr>
      <vt:lpstr>14 kW Reverse Pump</vt:lpstr>
      <vt:lpstr>11.19 kW 2 Nozzle Tangential  Impulse Pelton</vt:lpstr>
      <vt:lpstr>McKenzie Reservoir  300 kW Hydro</vt:lpstr>
      <vt:lpstr>Preparing for Embedment</vt:lpstr>
      <vt:lpstr>McKenzie Hydro Approach Pipe   </vt:lpstr>
      <vt:lpstr>Conduit, Grounding &amp; Forming the Hydro Floor </vt:lpstr>
      <vt:lpstr>Pouring the floor</vt:lpstr>
      <vt:lpstr>Preparing to pour the building</vt:lpstr>
      <vt:lpstr>McKenzie 300 kW Scroll Shell</vt:lpstr>
      <vt:lpstr>McKenzie 300 kW Runner/Shaft &amp; Bearings Preassembled</vt:lpstr>
      <vt:lpstr>Design &amp; Funding Partners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</dc:creator>
  <cp:lastModifiedBy>Marc Thalacker</cp:lastModifiedBy>
  <cp:revision>288</cp:revision>
  <cp:lastPrinted>2012-09-01T16:19:44Z</cp:lastPrinted>
  <dcterms:created xsi:type="dcterms:W3CDTF">2012-08-30T00:30:19Z</dcterms:created>
  <dcterms:modified xsi:type="dcterms:W3CDTF">2022-07-14T15:08:25Z</dcterms:modified>
</cp:coreProperties>
</file>